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43" r:id="rId2"/>
    <p:sldId id="409" r:id="rId3"/>
    <p:sldId id="405" r:id="rId4"/>
    <p:sldId id="404" r:id="rId5"/>
    <p:sldId id="413" r:id="rId6"/>
    <p:sldId id="416" r:id="rId7"/>
    <p:sldId id="415" r:id="rId8"/>
    <p:sldId id="417" r:id="rId9"/>
    <p:sldId id="378" r:id="rId10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464" autoAdjust="0"/>
  </p:normalViewPr>
  <p:slideViewPr>
    <p:cSldViewPr>
      <p:cViewPr varScale="1">
        <p:scale>
          <a:sx n="72" d="100"/>
          <a:sy n="72" d="100"/>
        </p:scale>
        <p:origin x="15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Лист1!$C$36:$C$38</c:f>
              <c:strCache>
                <c:ptCount val="3"/>
                <c:pt idx="0">
                  <c:v>LTO ТАБ</c:v>
                </c:pt>
                <c:pt idx="1">
                  <c:v>LFP ТАБ</c:v>
                </c:pt>
                <c:pt idx="2">
                  <c:v>NMC ТАБ</c:v>
                </c:pt>
              </c:strCache>
            </c:strRef>
          </c:cat>
          <c:val>
            <c:numRef>
              <c:f>Лист1!$D$36:$D$38</c:f>
              <c:numCache>
                <c:formatCode>General</c:formatCode>
                <c:ptCount val="3"/>
                <c:pt idx="0">
                  <c:v>10</c:v>
                </c:pt>
                <c:pt idx="1">
                  <c:v>85</c:v>
                </c:pt>
                <c:pt idx="2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DD-D44B-8841-07709E8DBE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142832"/>
        <c:axId val="480150448"/>
      </c:barChart>
      <c:catAx>
        <c:axId val="48014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anchor="t" anchorCtr="0"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0150448"/>
        <c:crosses val="autoZero"/>
        <c:auto val="0"/>
        <c:lblAlgn val="ctr"/>
        <c:lblOffset val="100"/>
        <c:noMultiLvlLbl val="0"/>
      </c:catAx>
      <c:valAx>
        <c:axId val="480150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142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964744708532988E-2"/>
          <c:y val="3.4474878745657328E-2"/>
          <c:w val="0.88598490488662796"/>
          <c:h val="0.84632509746357099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Лист1!$C$36:$C$41</c:f>
              <c:strCache>
                <c:ptCount val="6"/>
                <c:pt idx="0">
                  <c:v>ООО «Лиотех-Инновации»</c:v>
                </c:pt>
                <c:pt idx="1">
                  <c:v>ООО «Драйв-Электро»</c:v>
                </c:pt>
                <c:pt idx="2">
                  <c:v>ООО «Энер Зэт»</c:v>
                </c:pt>
                <c:pt idx="3">
                  <c:v>ООО «РЭНЕРА»</c:v>
                </c:pt>
                <c:pt idx="4">
                  <c:v>СЦ АО «Плава»</c:v>
                </c:pt>
                <c:pt idx="5">
                  <c:v>ООО "САЭ"</c:v>
                </c:pt>
              </c:strCache>
            </c:strRef>
          </c:cat>
          <c:val>
            <c:numRef>
              <c:f>Лист1!$D$36:$D$41</c:f>
              <c:numCache>
                <c:formatCode>General</c:formatCode>
                <c:ptCount val="6"/>
                <c:pt idx="0">
                  <c:v>85</c:v>
                </c:pt>
                <c:pt idx="1">
                  <c:v>10</c:v>
                </c:pt>
                <c:pt idx="2">
                  <c:v>65</c:v>
                </c:pt>
                <c:pt idx="3">
                  <c:v>97</c:v>
                </c:pt>
                <c:pt idx="4">
                  <c:v>34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69-A945-934B-C2FC136B6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152624"/>
        <c:axId val="480154256"/>
      </c:barChart>
      <c:catAx>
        <c:axId val="48015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anchor="t" anchorCtr="0"/>
          <a:lstStyle/>
          <a:p>
            <a:pPr>
              <a:defRPr sz="8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0154256"/>
        <c:crosses val="autoZero"/>
        <c:auto val="0"/>
        <c:lblAlgn val="ctr"/>
        <c:lblOffset val="100"/>
        <c:noMultiLvlLbl val="0"/>
      </c:catAx>
      <c:valAx>
        <c:axId val="480154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152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Лист1!$C$36:$C$42</c:f>
              <c:numCache>
                <c:formatCode>General</c:formatCode>
                <c:ptCount val="7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</c:numCache>
            </c:numRef>
          </c:cat>
          <c:val>
            <c:numRef>
              <c:f>Лист1!$D$36:$D$42</c:f>
              <c:numCache>
                <c:formatCode>General</c:formatCode>
                <c:ptCount val="7"/>
                <c:pt idx="0">
                  <c:v>84</c:v>
                </c:pt>
                <c:pt idx="1">
                  <c:v>30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39</c:v>
                </c:pt>
                <c:pt idx="6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3-2746-A131-639FE51E18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156432"/>
        <c:axId val="480142288"/>
      </c:barChart>
      <c:catAx>
        <c:axId val="48015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anchor="t" anchorCtr="0"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0142288"/>
        <c:crosses val="autoZero"/>
        <c:auto val="0"/>
        <c:lblAlgn val="ctr"/>
        <c:lblOffset val="100"/>
        <c:noMultiLvlLbl val="0"/>
      </c:catAx>
      <c:valAx>
        <c:axId val="48014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156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7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658B8-3D04-443F-8524-8DAEC7D41E32}" type="datetimeFigureOut">
              <a:rPr lang="ru-RU" smtClean="0"/>
              <a:pPr/>
              <a:t>чт 03.04.25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6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7" y="9428585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629F9-A6E5-4A72-BB5B-B385842D0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857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29F9-A6E5-4A72-BB5B-B385842D069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7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29F9-A6E5-4A72-BB5B-B385842D069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08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29F9-A6E5-4A72-BB5B-B385842D069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26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0EA394-10FF-4DD0-B51D-A3415DACBDF5}" type="datetimeFigureOut">
              <a:rPr lang="ru-RU" smtClean="0"/>
              <a:pPr/>
              <a:t>чт 03.04.25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C611A-E72E-4915-8598-F89ABF8ABE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14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4706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6" r:id="rId3"/>
    <p:sldLayoutId id="2147483667" r:id="rId4"/>
    <p:sldLayoutId id="2147483668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-4564"/>
            <a:ext cx="360362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87" y="5589240"/>
            <a:ext cx="27257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1916832"/>
            <a:ext cx="5976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Вопросы утилизации литий-ионных аккумуляторных батарей </a:t>
            </a:r>
            <a:b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в СПб ГУП «Горэлектротранс»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3792" y="4149080"/>
            <a:ext cx="5976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Доклад директора </a:t>
            </a:r>
          </a:p>
          <a:p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СПб ГУП «Горэлектротранс»</a:t>
            </a:r>
          </a:p>
          <a:p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д.т.н., профессора</a:t>
            </a:r>
          </a:p>
          <a:p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Минкина Дениса Юрьевича</a:t>
            </a:r>
          </a:p>
        </p:txBody>
      </p:sp>
    </p:spTree>
    <p:extLst>
      <p:ext uri="{BB962C8B-B14F-4D97-AF65-F5344CB8AC3E}">
        <p14:creationId xmlns:p14="http://schemas.microsoft.com/office/powerpoint/2010/main" val="389766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1"/>
          <p:cNvSpPr/>
          <p:nvPr/>
        </p:nvSpPr>
        <p:spPr>
          <a:xfrm>
            <a:off x="0" y="0"/>
            <a:ext cx="9153900" cy="760800"/>
          </a:xfrm>
          <a:prstGeom prst="rect">
            <a:avLst/>
          </a:prstGeom>
          <a:solidFill>
            <a:srgbClr val="2033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ru-RU" dirty="0"/>
              <a:t> </a:t>
            </a:r>
            <a:endParaRPr dirty="0"/>
          </a:p>
        </p:txBody>
      </p:sp>
      <p:pic>
        <p:nvPicPr>
          <p:cNvPr id="8" name="Shape 3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789617" y="177900"/>
            <a:ext cx="2037461" cy="4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32"/>
          <p:cNvSpPr txBox="1"/>
          <p:nvPr/>
        </p:nvSpPr>
        <p:spPr>
          <a:xfrm>
            <a:off x="35497" y="-8468"/>
            <a:ext cx="2952327" cy="69924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ru-RU" sz="1900" b="1" dirty="0">
              <a:ln w="18415" cmpd="sng">
                <a:noFill/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91924" y="195736"/>
            <a:ext cx="1296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Слайд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5" y="240903"/>
            <a:ext cx="396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Аккумуляторные батареи в СПб ГУП ГЭТ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69" y="915270"/>
            <a:ext cx="8544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Тяговые аккумуляторные батареи (ТАБ)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троллейбусах с увеличенным автономным ходом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536" y="1601878"/>
            <a:ext cx="84315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Основное направление работы с аккумуляторными батареями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СПб ГУП «Горэлектротранс» -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эксплуатация троллейбусов с увеличенным автономным ходом. 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По состоянию на 21.03.2025 количество таких троллейбусов на предприятии -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292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547364"/>
              </p:ext>
            </p:extLst>
          </p:nvPr>
        </p:nvGraphicFramePr>
        <p:xfrm>
          <a:off x="4283968" y="3369644"/>
          <a:ext cx="4664988" cy="2887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95536" y="3376770"/>
            <a:ext cx="37444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Троллейбусы с увеличенным автономным ходом, эксплуатируемые в                                       СПб ГУП «Горэлектротранс» оснащены следующими типами тяговых аккумуляторных батарей (ТАБ):</a:t>
            </a:r>
          </a:p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- Литий-железо-фосфатные </a:t>
            </a:r>
            <a:br>
              <a:rPr lang="en-US" sz="16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(LFP)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ТАБ;</a:t>
            </a:r>
          </a:p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- Литий-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титанатные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(LTO)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ТАБ;</a:t>
            </a:r>
          </a:p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- Никель-марганец-кобальтовые (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NMC)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ТАБ</a:t>
            </a:r>
          </a:p>
          <a:p>
            <a:pPr marL="285750" indent="-285750" algn="just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2814" y="2853801"/>
            <a:ext cx="7780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Виды и количество ТАБ на троллейбусах СПб ГУП ГЭТ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53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1"/>
          <p:cNvSpPr/>
          <p:nvPr/>
        </p:nvSpPr>
        <p:spPr>
          <a:xfrm>
            <a:off x="0" y="0"/>
            <a:ext cx="9153900" cy="760800"/>
          </a:xfrm>
          <a:prstGeom prst="rect">
            <a:avLst/>
          </a:prstGeom>
          <a:solidFill>
            <a:srgbClr val="2033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ru-RU" dirty="0"/>
              <a:t> </a:t>
            </a:r>
            <a:endParaRPr dirty="0"/>
          </a:p>
        </p:txBody>
      </p:sp>
      <p:pic>
        <p:nvPicPr>
          <p:cNvPr id="8" name="Shape 3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789617" y="177900"/>
            <a:ext cx="2037461" cy="4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32"/>
          <p:cNvSpPr txBox="1"/>
          <p:nvPr/>
        </p:nvSpPr>
        <p:spPr>
          <a:xfrm>
            <a:off x="35497" y="-8468"/>
            <a:ext cx="2952327" cy="69924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ru-RU" sz="1900" b="1" dirty="0">
              <a:ln w="18415" cmpd="sng">
                <a:noFill/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91924" y="195736"/>
            <a:ext cx="1296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Слайд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5" y="240903"/>
            <a:ext cx="396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Производители ТАБ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69" y="915270"/>
            <a:ext cx="8544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производители ТАБ для троллейбусов с увеличенным автономным ходом СПб ГУП ГЭТ на 21.03.2025 с разбивкой по количеству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эксплуатируемых ТАБ</a:t>
            </a: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8829268"/>
              </p:ext>
            </p:extLst>
          </p:nvPr>
        </p:nvGraphicFramePr>
        <p:xfrm>
          <a:off x="483076" y="1916832"/>
          <a:ext cx="8193380" cy="3441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99592" y="55172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      На сегодняшний день в СПб ГУП ГЭТ эксплуатируются ТАБ для троллейбусов </a:t>
            </a:r>
            <a:br>
              <a:rPr lang="ru-RU" sz="16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с увеличенным автономным ходом от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шести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производителей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279433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1"/>
          <p:cNvSpPr/>
          <p:nvPr/>
        </p:nvSpPr>
        <p:spPr>
          <a:xfrm>
            <a:off x="0" y="0"/>
            <a:ext cx="9153900" cy="760800"/>
          </a:xfrm>
          <a:prstGeom prst="rect">
            <a:avLst/>
          </a:prstGeom>
          <a:solidFill>
            <a:srgbClr val="2033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ru-RU" dirty="0"/>
              <a:t> </a:t>
            </a:r>
            <a:endParaRPr dirty="0"/>
          </a:p>
        </p:txBody>
      </p:sp>
      <p:pic>
        <p:nvPicPr>
          <p:cNvPr id="8" name="Shape 3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789617" y="177900"/>
            <a:ext cx="2037461" cy="4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32"/>
          <p:cNvSpPr txBox="1"/>
          <p:nvPr/>
        </p:nvSpPr>
        <p:spPr>
          <a:xfrm>
            <a:off x="35497" y="-8468"/>
            <a:ext cx="2952327" cy="69924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ru-RU" sz="1900" b="1" dirty="0">
              <a:ln w="18415" cmpd="sng">
                <a:noFill/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91924" y="195736"/>
            <a:ext cx="1296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Слайд 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5" y="240903"/>
            <a:ext cx="396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Срок службы ТАБ в СПб ГУП ГЭТ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69" y="915270"/>
            <a:ext cx="854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Потребность в замене ТАБ на троллейбусах СПб ГУП ГЭТ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536" y="1340768"/>
            <a:ext cx="8431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Срок службы аккумуляторных батарей эксплуатируемых в СПб ГУП «Горэлектротранс»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троллейбусах с увеличенным автономным ходом –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8 лет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720575"/>
              </p:ext>
            </p:extLst>
          </p:nvPr>
        </p:nvGraphicFramePr>
        <p:xfrm>
          <a:off x="721305" y="2863446"/>
          <a:ext cx="7977356" cy="2887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21305" y="2204864"/>
            <a:ext cx="7780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Количество ТАБ на троллейбусах СПб ГУП ГЭТ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с окончанием срока службы в 2025-2031 годах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2814" y="5805264"/>
            <a:ext cx="77800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Общее количество ТАБ, которым потребуется замена по сроку службы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 2025-2031 годах –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286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комплектов</a:t>
            </a:r>
          </a:p>
        </p:txBody>
      </p:sp>
    </p:spTree>
    <p:extLst>
      <p:ext uri="{BB962C8B-B14F-4D97-AF65-F5344CB8AC3E}">
        <p14:creationId xmlns:p14="http://schemas.microsoft.com/office/powerpoint/2010/main" val="195690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6196" y="5733256"/>
            <a:ext cx="2664296" cy="8779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944" y="924978"/>
            <a:ext cx="7916011" cy="456096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утилизации литий-ионных ТАБ в СПб ГУП ГЭТ</a:t>
            </a:r>
            <a:endParaRPr lang="ru-RU" sz="2000" u="sng" dirty="0"/>
          </a:p>
        </p:txBody>
      </p:sp>
      <p:sp>
        <p:nvSpPr>
          <p:cNvPr id="24" name="Shape 31"/>
          <p:cNvSpPr/>
          <p:nvPr/>
        </p:nvSpPr>
        <p:spPr>
          <a:xfrm>
            <a:off x="0" y="0"/>
            <a:ext cx="9153900" cy="760800"/>
          </a:xfrm>
          <a:prstGeom prst="rect">
            <a:avLst/>
          </a:prstGeom>
          <a:solidFill>
            <a:srgbClr val="2033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ru-RU" dirty="0"/>
              <a:t> </a:t>
            </a:r>
            <a:endParaRPr dirty="0"/>
          </a:p>
        </p:txBody>
      </p:sp>
      <p:pic>
        <p:nvPicPr>
          <p:cNvPr id="25" name="Shape 3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789617" y="177900"/>
            <a:ext cx="2037461" cy="4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Прямоугольник 25"/>
          <p:cNvSpPr/>
          <p:nvPr/>
        </p:nvSpPr>
        <p:spPr>
          <a:xfrm>
            <a:off x="5491924" y="195736"/>
            <a:ext cx="1296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Слайд 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505" y="240903"/>
            <a:ext cx="396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Утилизация ЛИАБ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22046" y="4365104"/>
            <a:ext cx="58655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 с целью организации безопасной утилизации ЛИАБ СПб ГУП ГЭТ заключен договор </a:t>
            </a:r>
            <a:b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ФГУП «Федеральный экологический оператор» - участником национального проекта «Экология»</a:t>
            </a:r>
          </a:p>
        </p:txBody>
      </p:sp>
      <p:pic>
        <p:nvPicPr>
          <p:cNvPr id="29" name="Picture 4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769" y="3104261"/>
            <a:ext cx="979150" cy="85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22046" y="3104195"/>
            <a:ext cx="62982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Выработанные ЛИАБ содержат вредные токсичные вещества (свинец, литий, кислоты) и требуют безопасной утилизации  уполномоченными центрами рециркуляции</a:t>
            </a:r>
            <a:endParaRPr lang="ru-RU" sz="1600" b="1" i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722046" y="1628380"/>
            <a:ext cx="78803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 года в СПб ГУП ГЭТ запланировано начало проведения капитальных ремонтов троллейбусов с увеличенным автономным ходом. При выполнении капитального ремонта будет проводится модернизация систем автономного хода с заменой ячеек ТАБ</a:t>
            </a:r>
          </a:p>
        </p:txBody>
      </p:sp>
    </p:spTree>
    <p:extLst>
      <p:ext uri="{BB962C8B-B14F-4D97-AF65-F5344CB8AC3E}">
        <p14:creationId xmlns:p14="http://schemas.microsoft.com/office/powerpoint/2010/main" val="245357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132" y="938700"/>
            <a:ext cx="8194097" cy="45609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литий-ионных ТАБ к транспортировке на утилизацию</a:t>
            </a:r>
          </a:p>
        </p:txBody>
      </p:sp>
      <p:sp>
        <p:nvSpPr>
          <p:cNvPr id="24" name="Shape 31"/>
          <p:cNvSpPr/>
          <p:nvPr/>
        </p:nvSpPr>
        <p:spPr>
          <a:xfrm>
            <a:off x="0" y="0"/>
            <a:ext cx="9153900" cy="760800"/>
          </a:xfrm>
          <a:prstGeom prst="rect">
            <a:avLst/>
          </a:prstGeom>
          <a:solidFill>
            <a:srgbClr val="2033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ru-RU" dirty="0"/>
              <a:t> </a:t>
            </a:r>
            <a:endParaRPr dirty="0"/>
          </a:p>
        </p:txBody>
      </p:sp>
      <p:pic>
        <p:nvPicPr>
          <p:cNvPr id="25" name="Shape 33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6789617" y="177900"/>
            <a:ext cx="2037461" cy="4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Прямоугольник 25"/>
          <p:cNvSpPr/>
          <p:nvPr/>
        </p:nvSpPr>
        <p:spPr>
          <a:xfrm>
            <a:off x="5491924" y="195736"/>
            <a:ext cx="1296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Слайд 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505" y="240903"/>
            <a:ext cx="396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Утилизация ЛИАБ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428157" y="4951220"/>
            <a:ext cx="53801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погрузка в транспорт ФГУП «Федеральный экологический оператор»» </a:t>
            </a:r>
          </a:p>
          <a:p>
            <a:pPr marL="342900" indent="-34290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432170" y="1807919"/>
            <a:ext cx="51459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глубокий разряд ячеек отработанных ТАБ (до 3 В)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94" y="1659977"/>
            <a:ext cx="1327144" cy="743784"/>
          </a:xfrm>
          <a:prstGeom prst="rect">
            <a:avLst/>
          </a:prstGeom>
        </p:spPr>
      </p:pic>
      <p:sp>
        <p:nvSpPr>
          <p:cNvPr id="34" name="Прямоугольник 33"/>
          <p:cNvSpPr/>
          <p:nvPr/>
        </p:nvSpPr>
        <p:spPr>
          <a:xfrm>
            <a:off x="2432170" y="3167675"/>
            <a:ext cx="5820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помещение ячеек отработанных ТАБ в специальный контейнер для хранения, погрузки и транспортировки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66" y="2676941"/>
            <a:ext cx="1809504" cy="165440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31035"/>
            <a:ext cx="1396866" cy="104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14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199" y="5768363"/>
            <a:ext cx="2664296" cy="8779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132" y="938700"/>
            <a:ext cx="8194097" cy="45609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ФГУП «ФЭО» в утилизации литий-ионных ТАБ</a:t>
            </a:r>
          </a:p>
        </p:txBody>
      </p:sp>
      <p:sp>
        <p:nvSpPr>
          <p:cNvPr id="24" name="Shape 31"/>
          <p:cNvSpPr/>
          <p:nvPr/>
        </p:nvSpPr>
        <p:spPr>
          <a:xfrm>
            <a:off x="0" y="0"/>
            <a:ext cx="9153900" cy="760800"/>
          </a:xfrm>
          <a:prstGeom prst="rect">
            <a:avLst/>
          </a:prstGeom>
          <a:solidFill>
            <a:srgbClr val="2033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ru-RU" dirty="0"/>
              <a:t> </a:t>
            </a:r>
            <a:endParaRPr dirty="0"/>
          </a:p>
        </p:txBody>
      </p:sp>
      <p:pic>
        <p:nvPicPr>
          <p:cNvPr id="25" name="Shape 3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789617" y="177900"/>
            <a:ext cx="2037461" cy="4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Прямоугольник 25"/>
          <p:cNvSpPr/>
          <p:nvPr/>
        </p:nvSpPr>
        <p:spPr>
          <a:xfrm>
            <a:off x="5491924" y="195736"/>
            <a:ext cx="1296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Слайд 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505" y="240903"/>
            <a:ext cx="396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Утилизация ЛИАБ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691680" y="1805528"/>
            <a:ext cx="792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68426"/>
            <a:ext cx="805269" cy="866333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1869884" y="2980648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Транспортирование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879107" y="5630176"/>
            <a:ext cx="16218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Утилизация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76" y="2779503"/>
            <a:ext cx="1326832" cy="78654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30" y="3910790"/>
            <a:ext cx="1090483" cy="951559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891074" y="4155768"/>
            <a:ext cx="17349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71" y="5207093"/>
            <a:ext cx="1088909" cy="1246277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6332558" y="1834413"/>
            <a:ext cx="2304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Обезвреживание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651551" y="3027437"/>
            <a:ext cx="2520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отходов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законодательством РФ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568426"/>
            <a:ext cx="1001291" cy="97400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010" y="2953567"/>
            <a:ext cx="1406352" cy="104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3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31"/>
          <p:cNvSpPr/>
          <p:nvPr/>
        </p:nvSpPr>
        <p:spPr>
          <a:xfrm>
            <a:off x="0" y="0"/>
            <a:ext cx="9153900" cy="760800"/>
          </a:xfrm>
          <a:prstGeom prst="rect">
            <a:avLst/>
          </a:prstGeom>
          <a:solidFill>
            <a:srgbClr val="2033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ru-RU" dirty="0"/>
              <a:t> </a:t>
            </a:r>
            <a:endParaRPr dirty="0"/>
          </a:p>
        </p:txBody>
      </p:sp>
      <p:pic>
        <p:nvPicPr>
          <p:cNvPr id="25" name="Shape 33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6789617" y="177900"/>
            <a:ext cx="2037461" cy="4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Прямоугольник 25"/>
          <p:cNvSpPr/>
          <p:nvPr/>
        </p:nvSpPr>
        <p:spPr>
          <a:xfrm>
            <a:off x="5491924" y="195736"/>
            <a:ext cx="1296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Слайд 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505" y="240903"/>
            <a:ext cx="396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Утилизация ЛИАБ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4029" y="2068897"/>
            <a:ext cx="40603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2026  год – запуск завода по утилизации батарей.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Производственно-технический комплекс «Центр»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построен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«Русатом Гринвей»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Мощность предприятия составит до 50 тысяч тонн в год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970351"/>
            <a:ext cx="8120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Планы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«ФЭО»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по утилизации литий-ионных аккумуляторов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556DCFFA-EAA3-4D29-82F1-DA580A6523D5}"/>
              </a:ext>
            </a:extLst>
          </p:cNvPr>
          <p:cNvSpPr>
            <a:spLocks noChangeAspect="1"/>
          </p:cNvSpPr>
          <p:nvPr/>
        </p:nvSpPr>
        <p:spPr>
          <a:xfrm rot="5400000">
            <a:off x="3861920" y="1579036"/>
            <a:ext cx="1415892" cy="9148267"/>
          </a:xfrm>
          <a:prstGeom prst="rect">
            <a:avLst/>
          </a:prstGeom>
          <a:gradFill flip="none" rotWithShape="1">
            <a:gsLst>
              <a:gs pos="0">
                <a:srgbClr val="003274"/>
              </a:gs>
              <a:gs pos="97000">
                <a:srgbClr val="6CACE3"/>
              </a:gs>
            </a:gsLst>
            <a:lin ang="135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6777">
              <a:defRPr/>
            </a:pPr>
            <a:endParaRPr lang="ru-RU" sz="1798" kern="0" dirty="0">
              <a:solidFill>
                <a:srgbClr val="333333"/>
              </a:solidFill>
              <a:latin typeface="Arial" panose="020B0604020202020204"/>
            </a:endParaRPr>
          </a:p>
        </p:txBody>
      </p:sp>
      <p:sp>
        <p:nvSpPr>
          <p:cNvPr id="33" name="Текст 3">
            <a:extLst>
              <a:ext uri="{FF2B5EF4-FFF2-40B4-BE49-F238E27FC236}">
                <a16:creationId xmlns:a16="http://schemas.microsoft.com/office/drawing/2014/main" id="{DBBA8F73-C8DF-47D8-BECB-7BFF32A04AA5}"/>
              </a:ext>
            </a:extLst>
          </p:cNvPr>
          <p:cNvSpPr txBox="1">
            <a:spLocks/>
          </p:cNvSpPr>
          <p:nvPr/>
        </p:nvSpPr>
        <p:spPr>
          <a:xfrm>
            <a:off x="213382" y="5486949"/>
            <a:ext cx="4286610" cy="1323229"/>
          </a:xfrm>
          <a:prstGeom prst="rect">
            <a:avLst/>
          </a:prstGeom>
          <a:noFill/>
          <a:ln>
            <a:noFill/>
          </a:ln>
        </p:spPr>
        <p:txBody>
          <a:bodyPr lIns="143734" tIns="0" rIns="143734" bIns="0" numCol="1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389" indent="-228389" defTabSz="1218072">
              <a:lnSpc>
                <a:spcPct val="100000"/>
              </a:lnSpc>
              <a:spcBef>
                <a:spcPts val="798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white"/>
                </a:solidFill>
              </a:rPr>
              <a:t>Расположение </a:t>
            </a:r>
            <a:r>
              <a:rPr lang="ru-RU" b="1" dirty="0">
                <a:solidFill>
                  <a:prstClr val="white"/>
                </a:solidFill>
              </a:rPr>
              <a:t>- г. Дзержинск Нижегородской области;  </a:t>
            </a:r>
          </a:p>
        </p:txBody>
      </p:sp>
      <p:sp>
        <p:nvSpPr>
          <p:cNvPr id="35" name="Текст 3">
            <a:extLst>
              <a:ext uri="{FF2B5EF4-FFF2-40B4-BE49-F238E27FC236}">
                <a16:creationId xmlns:a16="http://schemas.microsoft.com/office/drawing/2014/main" id="{DBBA8F73-C8DF-47D8-BECB-7BFF32A04AA5}"/>
              </a:ext>
            </a:extLst>
          </p:cNvPr>
          <p:cNvSpPr txBox="1">
            <a:spLocks/>
          </p:cNvSpPr>
          <p:nvPr/>
        </p:nvSpPr>
        <p:spPr>
          <a:xfrm>
            <a:off x="4671948" y="5486948"/>
            <a:ext cx="4142502" cy="1323229"/>
          </a:xfrm>
          <a:prstGeom prst="rect">
            <a:avLst/>
          </a:prstGeom>
          <a:noFill/>
          <a:ln>
            <a:noFill/>
          </a:ln>
        </p:spPr>
        <p:txBody>
          <a:bodyPr lIns="143734" tIns="0" rIns="143734" bIns="0" numCol="1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389" indent="-228389" defTabSz="1218072">
              <a:lnSpc>
                <a:spcPct val="100000"/>
              </a:lnSpc>
              <a:spcBef>
                <a:spcPts val="798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white"/>
                </a:solidFill>
              </a:rPr>
              <a:t>Площадь участка расположения объекта – </a:t>
            </a:r>
            <a:r>
              <a:rPr lang="ru-RU" b="1" dirty="0">
                <a:solidFill>
                  <a:prstClr val="white"/>
                </a:solidFill>
              </a:rPr>
              <a:t>20,2 га</a:t>
            </a:r>
          </a:p>
          <a:p>
            <a:pPr marL="228389" indent="-228389" defTabSz="1218072">
              <a:lnSpc>
                <a:spcPct val="100000"/>
              </a:lnSpc>
              <a:spcBef>
                <a:spcPts val="798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prstClr val="white"/>
                </a:solidFill>
              </a:rPr>
              <a:t>7 технологических линий </a:t>
            </a:r>
            <a:r>
              <a:rPr lang="ru-RU" dirty="0">
                <a:solidFill>
                  <a:prstClr val="white"/>
                </a:solidFill>
              </a:rPr>
              <a:t>переработки и утилизации</a:t>
            </a: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A753D485-37F3-4B53-8678-C0CA3F4D03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39952" y="1942703"/>
            <a:ext cx="4655475" cy="293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89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hape 23"/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5186864" y="0"/>
            <a:ext cx="3601408" cy="6858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24"/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962900" y="4869424"/>
            <a:ext cx="2723025" cy="5434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25"/>
          <p:cNvSpPr txBox="1"/>
          <p:nvPr/>
        </p:nvSpPr>
        <p:spPr>
          <a:xfrm>
            <a:off x="1187624" y="2060849"/>
            <a:ext cx="4464495" cy="144016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ru-RU" sz="2400" b="1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Спасибо за внимание!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/>
            <a:endParaRPr lang="ru-RU" sz="14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4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10803</TotalTime>
  <Words>361</Words>
  <Application>Microsoft Office PowerPoint</Application>
  <PresentationFormat>Экран (4:3)</PresentationFormat>
  <Paragraphs>66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утилизации литий-ионных ТАБ в СПб ГУП ГЭТ</vt:lpstr>
      <vt:lpstr>Подготовка литий-ионных ТАБ к транспортировке на утилизацию</vt:lpstr>
      <vt:lpstr>Функционал ФГУП «ФЭО» в утилизации литий-ионных ТАБ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Майорова Анна Александровна</dc:creator>
  <cp:lastModifiedBy>Пользователь</cp:lastModifiedBy>
  <cp:revision>891</cp:revision>
  <cp:lastPrinted>2025-04-02T07:50:44Z</cp:lastPrinted>
  <dcterms:created xsi:type="dcterms:W3CDTF">2014-07-24T08:08:54Z</dcterms:created>
  <dcterms:modified xsi:type="dcterms:W3CDTF">2025-04-03T13:13:06Z</dcterms:modified>
</cp:coreProperties>
</file>