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4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BEE6-6E69-F242-9CC8-184A2738511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2EF09-42DF-A249-9953-26CBFA5A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9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716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6586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076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90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0551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8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3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xmlns="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3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xmlns="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09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значки и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4142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xmlns="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:a16="http://schemas.microsoft.com/office/drawing/2014/main" xmlns="" id="{51CF84FA-944B-434D-A8DD-F5D8A6BD7F1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4706975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xmlns="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971432"/>
            <a:ext cx="29416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xmlns="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605832"/>
            <a:ext cx="2941600" cy="1141882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25" name="Рисунок 15">
            <a:extLst>
              <a:ext uri="{FF2B5EF4-FFF2-40B4-BE49-F238E27FC236}">
                <a16:creationId xmlns:a16="http://schemas.microsoft.com/office/drawing/2014/main" xmlns="" id="{F07B788A-B491-4062-8710-AC0B5654D44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412200" y="3048000"/>
            <a:ext cx="769486" cy="769486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7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Дата 2">
            <a:extLst>
              <a:ext uri="{FF2B5EF4-FFF2-40B4-BE49-F238E27FC236}">
                <a16:creationId xmlns:a16="http://schemas.microsoft.com/office/drawing/2014/main" xmlns="" id="{D798BE23-D422-4EB1-A64B-24749090892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20" name="Нижний колонтитул 3">
            <a:extLst>
              <a:ext uri="{FF2B5EF4-FFF2-40B4-BE49-F238E27FC236}">
                <a16:creationId xmlns:a16="http://schemas.microsoft.com/office/drawing/2014/main" xmlns="" id="{4BF2994C-9A98-4FB0-B040-0D7D4EE7DBB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6" name="Номер слайда 4">
            <a:extLst>
              <a:ext uri="{FF2B5EF4-FFF2-40B4-BE49-F238E27FC236}">
                <a16:creationId xmlns:a16="http://schemas.microsoft.com/office/drawing/2014/main" xmlns="" id="{96B5941B-782C-4ACF-AF36-8E21DA11A22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25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6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1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0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1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CFE8-4F8A-F64D-B3F5-0D73F0A2C5AA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4EC9-001D-3B4B-B054-BDBF620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технологии транспорта как основа углубления экономического сотрудничества СНГ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Ю.В.Зворыкина</a:t>
            </a:r>
            <a:r>
              <a:rPr lang="ru-RU" dirty="0" smtClean="0"/>
              <a:t>, д.э.н.</a:t>
            </a:r>
          </a:p>
          <a:p>
            <a:r>
              <a:rPr lang="ru-RU" dirty="0" smtClean="0"/>
              <a:t>ИИЦ КТС СНГ</a:t>
            </a:r>
          </a:p>
          <a:p>
            <a:r>
              <a:rPr lang="ru-RU" dirty="0" smtClean="0"/>
              <a:t>Москва </a:t>
            </a:r>
          </a:p>
          <a:p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09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rtlCol="0"/>
          <a:lstStyle/>
          <a:p>
            <a:pPr rtl="0"/>
            <a:r>
              <a:rPr lang="ru-RU" dirty="0"/>
              <a:t>Сравнительный 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10</a:t>
            </a:fld>
            <a:endParaRPr lang="ru-RU" dirty="0"/>
          </a:p>
        </p:txBody>
      </p: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xmlns="" id="{E471D6C9-FDC2-0223-7C64-A7DE7E6A42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4142" y="2035094"/>
          <a:ext cx="10319658" cy="419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43">
                  <a:extLst>
                    <a:ext uri="{9D8B030D-6E8A-4147-A177-3AD203B41FA5}">
                      <a16:colId xmlns:a16="http://schemas.microsoft.com/office/drawing/2014/main" xmlns="" val="2250866315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117948317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448367940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119712115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143688029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xmlns="" val="3168996422"/>
                    </a:ext>
                  </a:extLst>
                </a:gridCol>
              </a:tblGrid>
              <a:tr h="493656">
                <a:tc>
                  <a:txBody>
                    <a:bodyPr/>
                    <a:lstStyle/>
                    <a:p>
                      <a:r>
                        <a:rPr lang="ru-RU" sz="1400" dirty="0"/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Эффективность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Долговечность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Область применения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618065"/>
                  </a:ext>
                </a:extLst>
              </a:tr>
              <a:tr h="893217">
                <a:tc>
                  <a:txBody>
                    <a:bodyPr/>
                    <a:lstStyle/>
                    <a:p>
                      <a:r>
                        <a:rPr lang="ru-RU" sz="1400" dirty="0"/>
                        <a:t>Графеновые батареи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плотность энергии, быстрая зарядка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(долговечные)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(производство)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Электроника, электромобили, устройства </a:t>
                      </a:r>
                      <a:r>
                        <a:rPr lang="de-DE" sz="1400" dirty="0"/>
                        <a:t>IoT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016183"/>
                  </a:ext>
                </a:extLst>
              </a:tr>
              <a:tr h="893217">
                <a:tc>
                  <a:txBody>
                    <a:bodyPr/>
                    <a:lstStyle/>
                    <a:p>
                      <a:r>
                        <a:rPr lang="ru-RU" sz="1400" dirty="0"/>
                        <a:t>Твердотельные батареи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плотность энергии, стабильность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Очень 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Очень высокая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(в разработке)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Электромобили, переносные устройства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418490"/>
                  </a:ext>
                </a:extLst>
              </a:tr>
              <a:tr h="696926">
                <a:tc>
                  <a:txBody>
                    <a:bodyPr/>
                    <a:lstStyle/>
                    <a:p>
                      <a:r>
                        <a:rPr lang="ru-RU" sz="1400" dirty="0"/>
                        <a:t>Тритиевые батареи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Низкая (маломощные устройства)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(в алмазной оболочке)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Долгий срок службы (десятки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Невысокая (изотопы ограничены)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Датчики, медицинские импланты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089861"/>
                  </a:ext>
                </a:extLst>
              </a:tr>
              <a:tr h="1103467">
                <a:tc>
                  <a:txBody>
                    <a:bodyPr/>
                    <a:lstStyle/>
                    <a:p>
                      <a:r>
                        <a:rPr lang="ru-RU" sz="1400" dirty="0"/>
                        <a:t>Алмазные батареи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Низкая (для маломощных устройств)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Очень высокая (радиация блокируется алмазом)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Экстремально высокая (тысячи лет)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(производство сложное)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Космос, медицинские устройства, автономные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559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8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820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Зворыкина Ю.В.</a:t>
            </a:r>
          </a:p>
          <a:p>
            <a:pPr marL="0" indent="0" algn="ctr">
              <a:buNone/>
            </a:pPr>
            <a:r>
              <a:rPr lang="en-US" dirty="0" smtClean="0"/>
              <a:t>kpss2008@mail.ru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4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единого транспортного пространства СНГ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Преимущества единого экономического пространства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бесшовность</a:t>
            </a:r>
            <a:r>
              <a:rPr lang="ru-RU" dirty="0" smtClean="0"/>
              <a:t> движения, ускоренные и упрощенные бюрократические процедуры</a:t>
            </a:r>
          </a:p>
          <a:p>
            <a:r>
              <a:rPr lang="ru-RU" dirty="0" smtClean="0"/>
              <a:t>Экономия на масштабе, применение платформенных решений</a:t>
            </a:r>
          </a:p>
          <a:p>
            <a:r>
              <a:rPr lang="ru-RU" dirty="0" smtClean="0"/>
              <a:t>Конкурентные преимущества по сравнению с внешними партнерами</a:t>
            </a:r>
          </a:p>
          <a:p>
            <a:r>
              <a:rPr lang="ru-RU" dirty="0" smtClean="0"/>
              <a:t>Возможности использования географических преимуществ и большой территории</a:t>
            </a:r>
          </a:p>
          <a:p>
            <a:r>
              <a:rPr lang="ru-RU" dirty="0" smtClean="0"/>
              <a:t>Увеличение научного и производственного потенциала для формирования в СНГ основ нового технологического уклада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08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технологии транспорта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Беспилотные системы</a:t>
            </a:r>
          </a:p>
          <a:p>
            <a:r>
              <a:rPr lang="ru-RU" dirty="0" smtClean="0"/>
              <a:t>Сервисные платформы, искусственный интеллект, дата центры</a:t>
            </a:r>
          </a:p>
          <a:p>
            <a:r>
              <a:rPr lang="ru-RU" dirty="0" smtClean="0"/>
              <a:t>Суперскоростные транспортные системы, например, </a:t>
            </a:r>
            <a:r>
              <a:rPr lang="ru-RU" dirty="0" err="1" smtClean="0"/>
              <a:t>гиперлуп</a:t>
            </a:r>
            <a:endParaRPr lang="ru-RU" dirty="0" smtClean="0"/>
          </a:p>
          <a:p>
            <a:r>
              <a:rPr lang="ru-RU" dirty="0" smtClean="0"/>
              <a:t>Универсальные источники энергии для транспортных систем и снижение нагрузки на окружающую среду</a:t>
            </a:r>
          </a:p>
          <a:p>
            <a:r>
              <a:rPr lang="ru-RU" dirty="0" smtClean="0"/>
              <a:t>Конкуренция в науке за создание универсального накопителя, транспортное средство как универсальный накопитель</a:t>
            </a:r>
          </a:p>
          <a:p>
            <a:r>
              <a:rPr lang="ru-RU" dirty="0" smtClean="0"/>
              <a:t>Перспективы универсального использования атомной энергетики на транспорте СНГ</a:t>
            </a:r>
          </a:p>
          <a:p>
            <a:pPr marL="0" indent="0">
              <a:buNone/>
            </a:pPr>
            <a:r>
              <a:rPr lang="ru-RU" sz="2600" dirty="0" smtClean="0"/>
              <a:t>Поручение Президента России по итогам совещания по развитию БАС январь 2025: определить актуальные и перспективные потребности российской экономики  в высокомощных и </a:t>
            </a:r>
            <a:r>
              <a:rPr lang="ru-RU" sz="2600" dirty="0" err="1" smtClean="0"/>
              <a:t>высокоемких</a:t>
            </a:r>
            <a:r>
              <a:rPr lang="ru-RU" sz="2600" dirty="0" smtClean="0"/>
              <a:t> накопителях энергии и принять решения  по организации  и обеспечению опытного и серийного производства таких накопителей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2134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Формирование многополярного мира: Россия может предоставить безопасный транспортный маршрут в Арктике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Создание новых точек роста экономики</a:t>
            </a:r>
          </a:p>
          <a:p>
            <a:r>
              <a:rPr lang="ru-RU" dirty="0" smtClean="0"/>
              <a:t>Рост геополитической напряженности в целом</a:t>
            </a:r>
          </a:p>
          <a:p>
            <a:r>
              <a:rPr lang="ru-RU" dirty="0" smtClean="0"/>
              <a:t>Продолжение сложившихся транспортных коридоров в странах с нестабильной политической ситуацией</a:t>
            </a:r>
          </a:p>
          <a:p>
            <a:r>
              <a:rPr lang="ru-RU" dirty="0"/>
              <a:t>Формирование дальних маршрутов в Юго-Восточную Азию и Африку</a:t>
            </a:r>
          </a:p>
          <a:p>
            <a:r>
              <a:rPr lang="ru-RU" dirty="0" smtClean="0"/>
              <a:t>Арктика важный маршрут МТК Север-Юг. Создание </a:t>
            </a:r>
            <a:r>
              <a:rPr lang="ru-RU" dirty="0"/>
              <a:t>новых крупных инфраструктурных объектов, меняющих модели товародвижения. Пример: канал </a:t>
            </a:r>
            <a:r>
              <a:rPr lang="ru-RU" dirty="0" smtClean="0"/>
              <a:t>Евразия</a:t>
            </a:r>
          </a:p>
          <a:p>
            <a:r>
              <a:rPr lang="ru-RU" dirty="0" smtClean="0"/>
              <a:t>Россия лидирует благодаря атомным технологиям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2795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66" y="2430848"/>
            <a:ext cx="4560918" cy="637083"/>
          </a:xfrm>
        </p:spPr>
        <p:txBody>
          <a:bodyPr vert="horz" lIns="0" tIns="45720" rIns="91440" bIns="45720" rtlCol="0" anchor="b">
            <a:noAutofit/>
          </a:bodyPr>
          <a:lstStyle/>
          <a:p>
            <a:pPr rtl="0"/>
            <a:r>
              <a:rPr lang="ru-RU" dirty="0"/>
              <a:t>Атомные батареи на основе тритиевого водорода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33DB723-F5E2-41A5-84C1-EBDEDA5B21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3766" y="3053812"/>
            <a:ext cx="4114800" cy="86640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Долговечны, автономны, полезны для маломощных устройств и датчиков в труднодоступных местах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EDB7CB-2A17-4C89-8463-567F882F6B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96943" y="2406784"/>
            <a:ext cx="3857671" cy="637083"/>
          </a:xfrm>
        </p:spPr>
        <p:txBody>
          <a:bodyPr rtlCol="0" anchor="b"/>
          <a:lstStyle/>
          <a:p>
            <a:pPr rtl="0"/>
            <a:r>
              <a:rPr lang="ru-RU" dirty="0"/>
              <a:t>Алмазные ядерные батареи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8F83235-6CF2-4F43-BEFE-6C0E272FDC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7318" y="3055899"/>
            <a:ext cx="4756105" cy="86640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Долгий срок службы, применимы в космосе, медицинских имплантах, автономных системах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Технологии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A65DB049-1A50-43CE-907A-2AA792D6F9F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547D840D-AC6E-4F0E-B562-819386D3E3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3766" y="4014703"/>
            <a:ext cx="3104198" cy="637082"/>
          </a:xfrm>
        </p:spPr>
        <p:txBody>
          <a:bodyPr rtlCol="0" anchor="b"/>
          <a:lstStyle/>
          <a:p>
            <a:pPr rtl="0"/>
            <a:r>
              <a:rPr lang="ru-RU" dirty="0"/>
              <a:t>Графеновые батареи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B9C2507-FEB7-4DC8-B74C-12FDF7B2DA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3766" y="4712140"/>
            <a:ext cx="3103493" cy="8664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Быстрая зарядка, высокая ёмкость и долговечность, перспективны для электроники и электромобилей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9848D4A8-6589-4AB3-B1B2-E5C601B474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01301" y="4014704"/>
            <a:ext cx="3104198" cy="637081"/>
          </a:xfrm>
        </p:spPr>
        <p:txBody>
          <a:bodyPr rtlCol="0" anchor="b"/>
          <a:lstStyle/>
          <a:p>
            <a:pPr rtl="0"/>
            <a:r>
              <a:rPr lang="ru-RU" dirty="0"/>
              <a:t>Твердотельные батареи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6F09C19-B12A-46BD-ADC9-8A0BA0CACE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97318" y="4712140"/>
            <a:ext cx="3103493" cy="86640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Повышенная безопасность, высокая плотность энергии, идеальны для электромобилей и компактных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20902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dirty="0"/>
              <a:t>О технологии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B14EA2-CBDF-4C65-9598-93DEDB4C9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1" y="2491334"/>
            <a:ext cx="7291899" cy="733129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Работают на радиоактивном изотопе тритии, что обеспечивает долгосрочную работу для маломощных устройств и устройств в экстремальных условиях.</a:t>
            </a:r>
          </a:p>
          <a:p>
            <a:pPr rtl="0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78" y="24096"/>
            <a:ext cx="7892717" cy="1581356"/>
          </a:xfrm>
        </p:spPr>
        <p:txBody>
          <a:bodyPr rtlCol="0" anchor="b"/>
          <a:lstStyle/>
          <a:p>
            <a:pPr rtl="0"/>
            <a:r>
              <a:rPr lang="ru-RU" dirty="0"/>
              <a:t>Тритиевые батареи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1902C7DC-38AA-18ED-51D7-94AF444245DB}"/>
              </a:ext>
            </a:extLst>
          </p:cNvPr>
          <p:cNvSpPr txBox="1">
            <a:spLocks/>
          </p:cNvSpPr>
          <p:nvPr/>
        </p:nvSpPr>
        <p:spPr>
          <a:xfrm>
            <a:off x="4450919" y="3764871"/>
            <a:ext cx="7291899" cy="73313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Находятся на стадии исследований и прототипов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0977AC6A-AE47-B811-77D0-4DECC43A8FF9}"/>
              </a:ext>
            </a:extLst>
          </p:cNvPr>
          <p:cNvSpPr txBox="1">
            <a:spLocks/>
          </p:cNvSpPr>
          <p:nvPr/>
        </p:nvSpPr>
        <p:spPr>
          <a:xfrm>
            <a:off x="4450918" y="5038408"/>
            <a:ext cx="7291899" cy="158135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Благодаря своей долговечности (десятки лет), тритиевые батареи являются автономными и не требуют замены. Однако, низкая мощность, ограниченные сферы применения и необходимость работы с радиоактивными материалами, ограничивают объемы инвестиций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49A1E023-8581-3EB1-3B5E-83E06613DC95}"/>
              </a:ext>
            </a:extLst>
          </p:cNvPr>
          <p:cNvSpPr txBox="1">
            <a:spLocks/>
          </p:cNvSpPr>
          <p:nvPr/>
        </p:nvSpPr>
        <p:spPr>
          <a:xfrm>
            <a:off x="4450920" y="3419397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каком этапе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AC8033AC-9464-8D65-1B4F-ED27A3193EE4}"/>
              </a:ext>
            </a:extLst>
          </p:cNvPr>
          <p:cNvSpPr txBox="1">
            <a:spLocks/>
          </p:cNvSpPr>
          <p:nvPr/>
        </p:nvSpPr>
        <p:spPr>
          <a:xfrm>
            <a:off x="4450919" y="4692935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Плюсы и минусы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C2A6B02-7B22-1CA4-BF2C-FC77D23C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90"/>
          <a:stretch/>
        </p:blipFill>
        <p:spPr>
          <a:xfrm>
            <a:off x="582412" y="5389012"/>
            <a:ext cx="2264296" cy="1114503"/>
          </a:xfrm>
          <a:prstGeom prst="round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D8CB1E3-C1DD-935B-2A5A-F8FDF260D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9" b="34849"/>
          <a:stretch/>
        </p:blipFill>
        <p:spPr>
          <a:xfrm>
            <a:off x="1227229" y="4556209"/>
            <a:ext cx="2421584" cy="1105172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C28A222-C6CD-7DD1-2609-3AE340A4C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0845" y="3954416"/>
            <a:ext cx="1971189" cy="1108794"/>
          </a:xfrm>
          <a:prstGeom prst="round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84A424B-00A0-E842-8DA7-A9BEEFA52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176" y="2712583"/>
            <a:ext cx="1473520" cy="1450850"/>
          </a:xfrm>
          <a:prstGeom prst="round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7BCE0D-7B8F-6E06-B3E3-0472F789B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412" y="2016441"/>
            <a:ext cx="1658407" cy="11051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dirty="0"/>
              <a:t>О технологии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B14EA2-CBDF-4C65-9598-93DEDB4C9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1" y="2491334"/>
            <a:ext cx="7291899" cy="733129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Используют радиоактивный углерод-14, заключённый в алмазные структуры, для выработки электроэнергии</a:t>
            </a:r>
          </a:p>
          <a:p>
            <a:pPr rtl="0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78" y="24096"/>
            <a:ext cx="7291899" cy="1581356"/>
          </a:xfrm>
        </p:spPr>
        <p:txBody>
          <a:bodyPr rtlCol="0" anchor="b"/>
          <a:lstStyle/>
          <a:p>
            <a:pPr rtl="0"/>
            <a:r>
              <a:rPr lang="ru-RU" dirty="0"/>
              <a:t>АЛМАЗНЫЕ ЯДЕРНЫЕ БАТАРЕИ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1902C7DC-38AA-18ED-51D7-94AF444245DB}"/>
              </a:ext>
            </a:extLst>
          </p:cNvPr>
          <p:cNvSpPr txBox="1">
            <a:spLocks/>
          </p:cNvSpPr>
          <p:nvPr/>
        </p:nvSpPr>
        <p:spPr>
          <a:xfrm>
            <a:off x="4450919" y="3764871"/>
            <a:ext cx="7291899" cy="73313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 стадии разработки, компания </a:t>
            </a:r>
            <a:r>
              <a:rPr lang="de-DE" sz="1400" dirty="0"/>
              <a:t>Nano Diamond </a:t>
            </a:r>
            <a:r>
              <a:rPr lang="de-DE" sz="1400" dirty="0" err="1"/>
              <a:t>Battery</a:t>
            </a:r>
            <a:r>
              <a:rPr lang="de-DE" sz="1400" dirty="0"/>
              <a:t> (NDB) </a:t>
            </a:r>
            <a:r>
              <a:rPr lang="ru-RU" sz="1400" dirty="0"/>
              <a:t>активно продвигает эту технологию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0977AC6A-AE47-B811-77D0-4DECC43A8FF9}"/>
              </a:ext>
            </a:extLst>
          </p:cNvPr>
          <p:cNvSpPr txBox="1">
            <a:spLocks/>
          </p:cNvSpPr>
          <p:nvPr/>
        </p:nvSpPr>
        <p:spPr>
          <a:xfrm>
            <a:off x="4450918" y="5038408"/>
            <a:ext cx="7291899" cy="158135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Плюсы: Экстремально долгий срок службы (до тысяч лет), устойчивость, безопасность благодаря алмазной оболочке.</a:t>
            </a:r>
          </a:p>
          <a:p>
            <a:r>
              <a:rPr lang="ru-RU" sz="1400" dirty="0"/>
              <a:t>Минусы: Высокая стоимость производства, низкая мощность, пока ограниченные возможности масштабирования.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49A1E023-8581-3EB1-3B5E-83E06613DC95}"/>
              </a:ext>
            </a:extLst>
          </p:cNvPr>
          <p:cNvSpPr txBox="1">
            <a:spLocks/>
          </p:cNvSpPr>
          <p:nvPr/>
        </p:nvSpPr>
        <p:spPr>
          <a:xfrm>
            <a:off x="4450920" y="3419397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каком этапе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AC8033AC-9464-8D65-1B4F-ED27A3193EE4}"/>
              </a:ext>
            </a:extLst>
          </p:cNvPr>
          <p:cNvSpPr txBox="1">
            <a:spLocks/>
          </p:cNvSpPr>
          <p:nvPr/>
        </p:nvSpPr>
        <p:spPr>
          <a:xfrm>
            <a:off x="4450919" y="4692935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Плюсы и минусы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83A6B4-9F5E-D835-22EE-891B151E9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2" t="6493" r="8551" b="5992"/>
          <a:stretch/>
        </p:blipFill>
        <p:spPr>
          <a:xfrm>
            <a:off x="489660" y="2217788"/>
            <a:ext cx="2439112" cy="1407599"/>
          </a:xfrm>
          <a:prstGeom prst="round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9FC6E3-A372-E08B-CDCA-CEBFDC59F7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54" r="46324" b="6866"/>
          <a:stretch/>
        </p:blipFill>
        <p:spPr>
          <a:xfrm>
            <a:off x="1094451" y="3915926"/>
            <a:ext cx="2439112" cy="19475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652B524-3E96-9FFB-FD4D-FBBFB190C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0" t="4902" r="8641" b="9220"/>
          <a:stretch/>
        </p:blipFill>
        <p:spPr>
          <a:xfrm>
            <a:off x="1394535" y="1878473"/>
            <a:ext cx="1990351" cy="1241062"/>
          </a:xfrm>
          <a:prstGeom prst="roundRect">
            <a:avLst>
              <a:gd name="adj" fmla="val 30479"/>
            </a:avLst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dirty="0"/>
              <a:t>О технологии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B14EA2-CBDF-4C65-9598-93DEDB4C9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1" y="2491334"/>
            <a:ext cx="7291899" cy="733129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Используют графен для увеличения плотности энергии и скорости зарядки. Перспективны для электроники и транспорта. </a:t>
            </a:r>
          </a:p>
          <a:p>
            <a:pPr rtl="0"/>
            <a:endParaRPr lang="ru-RU" sz="1400" dirty="0"/>
          </a:p>
          <a:p>
            <a:pPr rtl="0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78" y="24096"/>
            <a:ext cx="3753853" cy="1581356"/>
          </a:xfrm>
        </p:spPr>
        <p:txBody>
          <a:bodyPr rtlCol="0" anchor="b"/>
          <a:lstStyle/>
          <a:p>
            <a:pPr rtl="0"/>
            <a:r>
              <a:rPr lang="ru-RU" dirty="0"/>
              <a:t>ГРАФЕНОВЫЕ БАТАРЕИ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1902C7DC-38AA-18ED-51D7-94AF444245DB}"/>
              </a:ext>
            </a:extLst>
          </p:cNvPr>
          <p:cNvSpPr txBox="1">
            <a:spLocks/>
          </p:cNvSpPr>
          <p:nvPr/>
        </p:nvSpPr>
        <p:spPr>
          <a:xfrm>
            <a:off x="4450919" y="3764871"/>
            <a:ext cx="7291899" cy="73313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Технология всё ещё в разработке, но близка к коммерциализации. Компании вроде </a:t>
            </a:r>
            <a:r>
              <a:rPr lang="de-DE" sz="1400" dirty="0"/>
              <a:t>Samsung </a:t>
            </a:r>
            <a:r>
              <a:rPr lang="ru-RU" sz="1400" dirty="0"/>
              <a:t>и </a:t>
            </a:r>
            <a:r>
              <a:rPr lang="de-DE" sz="1400" dirty="0"/>
              <a:t>Huawei </a:t>
            </a:r>
            <a:r>
              <a:rPr lang="ru-RU" sz="1400" dirty="0"/>
              <a:t>активно исследуют её для своих устройств.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0977AC6A-AE47-B811-77D0-4DECC43A8FF9}"/>
              </a:ext>
            </a:extLst>
          </p:cNvPr>
          <p:cNvSpPr txBox="1">
            <a:spLocks/>
          </p:cNvSpPr>
          <p:nvPr/>
        </p:nvSpPr>
        <p:spPr>
          <a:xfrm>
            <a:off x="4450918" y="5038408"/>
            <a:ext cx="7291899" cy="1155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Плюсом данной технологии является быстрая зарядка, высокая ёмкость и долговечность. А в список минусов входят высокая стоимость графена и сложность производства в больших масштабах</a:t>
            </a:r>
          </a:p>
          <a:p>
            <a:endParaRPr lang="ru-RU" sz="140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49A1E023-8581-3EB1-3B5E-83E06613DC95}"/>
              </a:ext>
            </a:extLst>
          </p:cNvPr>
          <p:cNvSpPr txBox="1">
            <a:spLocks/>
          </p:cNvSpPr>
          <p:nvPr/>
        </p:nvSpPr>
        <p:spPr>
          <a:xfrm>
            <a:off x="4450920" y="3419397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каком этапе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AC8033AC-9464-8D65-1B4F-ED27A3193EE4}"/>
              </a:ext>
            </a:extLst>
          </p:cNvPr>
          <p:cNvSpPr txBox="1">
            <a:spLocks/>
          </p:cNvSpPr>
          <p:nvPr/>
        </p:nvSpPr>
        <p:spPr>
          <a:xfrm>
            <a:off x="4450919" y="4692935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Плюсы и минусы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64895AA-F6CF-90A4-F835-27D345B3D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53" t="6916" r="30089" b="873"/>
          <a:stretch/>
        </p:blipFill>
        <p:spPr>
          <a:xfrm>
            <a:off x="240058" y="2681870"/>
            <a:ext cx="1757184" cy="1880893"/>
          </a:xfrm>
          <a:prstGeom prst="roundRect">
            <a:avLst>
              <a:gd name="adj" fmla="val 20458"/>
            </a:avLst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A3747C41-9AC1-901C-BFD8-63503286C2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11" t="11401" b="16362"/>
          <a:stretch/>
        </p:blipFill>
        <p:spPr>
          <a:xfrm>
            <a:off x="1364754" y="4384750"/>
            <a:ext cx="1990352" cy="12702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0921" y="2145859"/>
            <a:ext cx="5042568" cy="345473"/>
          </a:xfrm>
        </p:spPr>
        <p:txBody>
          <a:bodyPr vert="horz" lIns="0" tIns="45720" rIns="91440" bIns="45720" rtlCol="0" anchor="t">
            <a:normAutofit/>
          </a:bodyPr>
          <a:lstStyle/>
          <a:p>
            <a:pPr rtl="0"/>
            <a:r>
              <a:rPr lang="ru-RU" dirty="0"/>
              <a:t>О технологии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B14EA2-CBDF-4C65-9598-93DEDB4C9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0921" y="2491334"/>
            <a:ext cx="7291899" cy="733129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Используют твёрдый электролит вместо жидкого, что улучшает безопасность и плотность энергии</a:t>
            </a:r>
          </a:p>
          <a:p>
            <a:pPr rtl="0"/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578" y="24096"/>
            <a:ext cx="6725654" cy="1581356"/>
          </a:xfrm>
        </p:spPr>
        <p:txBody>
          <a:bodyPr rtlCol="0" anchor="b"/>
          <a:lstStyle/>
          <a:p>
            <a:pPr rtl="0"/>
            <a:r>
              <a:rPr lang="ru-RU" dirty="0"/>
              <a:t>Твердотельные батареи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8EB4FD15-5553-45C2-B403-92726A0897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xmlns="" id="{1902C7DC-38AA-18ED-51D7-94AF444245DB}"/>
              </a:ext>
            </a:extLst>
          </p:cNvPr>
          <p:cNvSpPr txBox="1">
            <a:spLocks/>
          </p:cNvSpPr>
          <p:nvPr/>
        </p:nvSpPr>
        <p:spPr>
          <a:xfrm>
            <a:off x="4450919" y="3764871"/>
            <a:ext cx="7291899" cy="73313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Технология находится на стадии масштабирования, компании </a:t>
            </a:r>
            <a:r>
              <a:rPr lang="de-DE" sz="1400" dirty="0"/>
              <a:t>Toyota </a:t>
            </a:r>
            <a:r>
              <a:rPr lang="ru-RU" sz="1400" dirty="0"/>
              <a:t>и </a:t>
            </a:r>
            <a:r>
              <a:rPr lang="de-DE" sz="1400" dirty="0" err="1"/>
              <a:t>QuantumScape</a:t>
            </a:r>
            <a:r>
              <a:rPr lang="de-DE" sz="1400" dirty="0"/>
              <a:t> </a:t>
            </a:r>
            <a:r>
              <a:rPr lang="ru-RU" sz="1400" dirty="0"/>
              <a:t>ведут активные разработки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xmlns="" id="{0977AC6A-AE47-B811-77D0-4DECC43A8FF9}"/>
              </a:ext>
            </a:extLst>
          </p:cNvPr>
          <p:cNvSpPr txBox="1">
            <a:spLocks/>
          </p:cNvSpPr>
          <p:nvPr/>
        </p:nvSpPr>
        <p:spPr>
          <a:xfrm>
            <a:off x="4450918" y="5038408"/>
            <a:ext cx="7291899" cy="1155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Сильными сторонами данной технологии являются: повышенная безопасность, высокая плотность энергии, устойчивость к перегреву. Тем не менее, трудности с производством  высокая стоимость на данный момент замедляют развитие этой технологии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49A1E023-8581-3EB1-3B5E-83E06613DC95}"/>
              </a:ext>
            </a:extLst>
          </p:cNvPr>
          <p:cNvSpPr txBox="1">
            <a:spLocks/>
          </p:cNvSpPr>
          <p:nvPr/>
        </p:nvSpPr>
        <p:spPr>
          <a:xfrm>
            <a:off x="4450920" y="3419397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каком этапе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AC8033AC-9464-8D65-1B4F-ED27A3193EE4}"/>
              </a:ext>
            </a:extLst>
          </p:cNvPr>
          <p:cNvSpPr txBox="1">
            <a:spLocks/>
          </p:cNvSpPr>
          <p:nvPr/>
        </p:nvSpPr>
        <p:spPr>
          <a:xfrm>
            <a:off x="4450919" y="4692935"/>
            <a:ext cx="5042568" cy="345473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Плюсы и минусы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DD6C3B-52B0-7F44-4423-00B26955A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002597"/>
            <a:ext cx="1833945" cy="1221866"/>
          </a:xfrm>
          <a:prstGeom prst="round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563FF4-686F-879C-9855-63BA44BC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40" y="3005670"/>
            <a:ext cx="2104017" cy="1518399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FF6833-EF24-3CC2-B895-FA08359A8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43" y="4377620"/>
            <a:ext cx="2926322" cy="18158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6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708</Words>
  <Application>Microsoft Macintosh PowerPoint</Application>
  <PresentationFormat>Широкоэкранный</PresentationFormat>
  <Paragraphs>111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Mangal</vt:lpstr>
      <vt:lpstr>Times New Roman</vt:lpstr>
      <vt:lpstr>Arial</vt:lpstr>
      <vt:lpstr>Тема Office</vt:lpstr>
      <vt:lpstr>Новые технологии транспорта как основа углубления экономического сотрудничества СНГ</vt:lpstr>
      <vt:lpstr>Построение единого транспортного пространства СНГ</vt:lpstr>
      <vt:lpstr>Новые технологии транспорта</vt:lpstr>
      <vt:lpstr>Формирование многополярного мира: Россия может предоставить безопасный транспортный маршрут в Арктике</vt:lpstr>
      <vt:lpstr>Технологии</vt:lpstr>
      <vt:lpstr>Тритиевые батареи</vt:lpstr>
      <vt:lpstr>АЛМАЗНЫЕ ЯДЕРНЫЕ БАТАРЕИ</vt:lpstr>
      <vt:lpstr>ГРАФЕНОВЫЕ БАТАРЕИ</vt:lpstr>
      <vt:lpstr>Твердотельные батареи</vt:lpstr>
      <vt:lpstr>Сравнительный анализ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6</cp:revision>
  <dcterms:created xsi:type="dcterms:W3CDTF">2025-03-25T07:52:08Z</dcterms:created>
  <dcterms:modified xsi:type="dcterms:W3CDTF">2025-03-26T09:15:54Z</dcterms:modified>
</cp:coreProperties>
</file>